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58" autoAdjust="0"/>
  </p:normalViewPr>
  <p:slideViewPr>
    <p:cSldViewPr snapToGrid="0">
      <p:cViewPr varScale="1">
        <p:scale>
          <a:sx n="70" d="100"/>
          <a:sy n="70" d="100"/>
        </p:scale>
        <p:origin x="1138"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my name is Steve Edmund, and I will be presenting the new Green Peace security policies.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So, without further ado, here is a quick rundown!</a:t>
            </a: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You can see the unsigned integer wrapping test in action on this slide. When an unsigned integer is smaller than zero and we subtract from it, the result is positive rather than negative because the integer wraps around to its maximum value.</a:t>
            </a:r>
            <a:endParaRPr dirty="0"/>
          </a:p>
        </p:txBody>
      </p:sp>
    </p:spTree>
    <p:extLst>
      <p:ext uri="{BB962C8B-B14F-4D97-AF65-F5344CB8AC3E}">
        <p14:creationId xmlns:p14="http://schemas.microsoft.com/office/powerpoint/2010/main" val="302965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this slide, we see the hanging pointer scenario. When deleting or freeing a variable, it is recommended to set the variable's pointer to NULL.</a:t>
            </a:r>
            <a:endParaRPr dirty="0"/>
          </a:p>
        </p:txBody>
      </p:sp>
    </p:spTree>
    <p:extLst>
      <p:ext uri="{BB962C8B-B14F-4D97-AF65-F5344CB8AC3E}">
        <p14:creationId xmlns:p14="http://schemas.microsoft.com/office/powerpoint/2010/main" val="3508130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DevSecOps process is shown in this figure. The graphic makes it easy to understand how DevSecOps incorporates security checks across the whole software development process.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DevSecOps pipeline is a method for incorporating security best practices into the design phase of software creation. This ensures that the program is solid from the beginning.</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Compilers, debuggers, and testing frameworks are some examples of additional tools that may be used to help reduce security risks.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We can only reduce security risks as far as the benefit-cost ratio will allow. There is no use in trying to eliminate risk if doing so would cost more than the danger itself.</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However, it is imperative that we underline the need to minimize the threat to security.  My view is that the combination of DevSecOps and defense in-depth is quite strong in terms of reducing risk.</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Although rules may be formulated, it may be difficult to convey them to programmers. That's why it's helpful to maintain policies consistent and easy to understand. Rather than having specialists check in on the system occasionally, we should make the security principles consistent.</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So, to sum up, it is indeed clear that combining development and security principles helps produce more resilient software. In addition, not putting any faith in any of the involved parties, but rather adopting a zero-trust communication strategy and striving to fix any problems that may arise, may make the system very secure.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An idea of defense in depth is presented. Defense in depth, as the name implies, is an approach to cybersecurity that employs multiple layers. There are multiple layers of protection, each with its own set of requirements. When one layer is breached, the one below it provides protection from further assaults, much like redundancy. It offers metrics for a wide range of processes and even hardware. Therefore, it's a very effective policy.</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threat Matrix is a means to see the potential dangers of a certain coding standard or style. Risk is measured in terms of its occurrence, impact, remediation expenditures, and complexity. The degree to which one coding method mitigates risk will determine its relative importance.</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On this slide we can see the top 10 principles of coding. Here, we make reference to </a:t>
            </a:r>
            <a:r>
              <a:rPr lang="en-US" sz="1800" dirty="0" err="1">
                <a:effectLst/>
                <a:latin typeface="Calibri" panose="020F0502020204030204" pitchFamily="34" charset="0"/>
                <a:ea typeface="Calibri" panose="020F0502020204030204" pitchFamily="34" charset="0"/>
              </a:rPr>
              <a:t>Kirsh's</a:t>
            </a:r>
            <a:r>
              <a:rPr lang="en-US" sz="1800" dirty="0">
                <a:effectLst/>
                <a:latin typeface="Calibri" panose="020F0502020204030204" pitchFamily="34" charset="0"/>
                <a:ea typeface="Calibri" panose="020F0502020204030204" pitchFamily="34" charset="0"/>
              </a:rPr>
              <a:t> Top 10 Secure C++ Coding Practices article.</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 have come up with certain coding standards, and they include common errors made by programmers in the field who aren't always conscious of the repercussions of their actions.</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We are thinking of adopting a "zero trust" encryption policy, which means that nobody can be relied on to keep messages private. In these cases, any of the three possible encryption methods may be used.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The first one is Encryption at flight. In other words, it is the act of encrypting data before sending it across a network. Since the sending entity has little to no say over the receiving entity, transmission is the oldest and most reliable element of security. This means that the vast majority, if not all, of communications, are encrypted.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The second one is Encryption at rest. The disk-based data encryption is the main emphasis. When employees have access to a secure storage facility, data leakage is reduced. One way to do this is to guard the encryption key carefully.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The third one is Encryption in use. This section works to make some elements of the storage inaccessible to the user throughout their session. Any sensitive information, such as a secret key, must be protected from prying eyes.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Authentication, Authorization, and Accounting are sometimes abbreviated as Triple-A.</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authentication process determines who is allowed to access the system. In order to do that, we provide each user with a unique identifier and password.</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authorization phase determines which services the authenticated user is permitted to access. To provide one example, administrators will have more access than regular users.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Accounting is the process of keeping track of users' actions for the sake of later review, as well as throttling and intrusion detection.</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we see the results of a float loop test. One should avoid counting using float. If the accuracy error is too great, we may never achieve the maximum or minimum value, and the process will continue indefinitely.</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this slide, we see an example of a string that hasn't been ended, which is a typical error made by developers that may lead to serious issues.</a:t>
            </a:r>
            <a:endParaRPr dirty="0"/>
          </a:p>
        </p:txBody>
      </p:sp>
    </p:spTree>
    <p:extLst>
      <p:ext uri="{BB962C8B-B14F-4D97-AF65-F5344CB8AC3E}">
        <p14:creationId xmlns:p14="http://schemas.microsoft.com/office/powerpoint/2010/main" val="93088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Steven Edmund</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9" name="Audio 38">
            <a:hlinkClick r:id="" action="ppaction://media"/>
            <a:extLst>
              <a:ext uri="{FF2B5EF4-FFF2-40B4-BE49-F238E27FC236}">
                <a16:creationId xmlns:a16="http://schemas.microsoft.com/office/drawing/2014/main" id="{B49E2613-C586-3056-4287-4F1E3B964B9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78"/>
    </mc:Choice>
    <mc:Fallback>
      <p:transition spd="slow" advTm="12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360075" y="5186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Unsigned Integer Wrapping</a:t>
            </a:r>
            <a:endParaRPr dirty="0"/>
          </a:p>
        </p:txBody>
      </p:sp>
      <p:sp>
        <p:nvSpPr>
          <p:cNvPr id="196" name="Google Shape;196;g9504e29505_0_0"/>
          <p:cNvSpPr txBox="1">
            <a:spLocks noGrp="1"/>
          </p:cNvSpPr>
          <p:nvPr>
            <p:ph type="body" idx="1"/>
          </p:nvPr>
        </p:nvSpPr>
        <p:spPr>
          <a:xfrm>
            <a:off x="221325" y="1114511"/>
            <a:ext cx="5308448" cy="5475239"/>
          </a:xfrm>
          <a:prstGeom prst="rect">
            <a:avLst/>
          </a:prstGeom>
          <a:noFill/>
          <a:ln>
            <a:noFill/>
          </a:ln>
        </p:spPr>
        <p:txBody>
          <a:bodyPr spcFirstLastPara="1" wrap="square" lIns="91425" tIns="45700" rIns="91425" bIns="45700" anchor="t" anchorCtr="0">
            <a:noAutofit/>
          </a:bodyPr>
          <a:lstStyle/>
          <a:p>
            <a:pPr marL="342900"/>
            <a:r>
              <a:rPr lang="en-US" dirty="0"/>
              <a:t>The for loop that is included inside the </a:t>
            </a:r>
            <a:r>
              <a:rPr lang="en-US" dirty="0" err="1"/>
              <a:t>printGreetings</a:t>
            </a:r>
            <a:r>
              <a:rPr lang="en-US" dirty="0"/>
              <a:t> function.</a:t>
            </a:r>
          </a:p>
          <a:p>
            <a:pPr marL="342900"/>
            <a:r>
              <a:rPr lang="en-US" dirty="0"/>
              <a:t> Regardless of the value of count, the greetings will continue indefinitely.</a:t>
            </a:r>
          </a:p>
          <a:p>
            <a:pPr marL="342900"/>
            <a:r>
              <a:rPr lang="en-US" dirty="0"/>
              <a:t>When the compiler is configured to produce warnings, the following warning will be generated:</a:t>
            </a:r>
          </a:p>
          <a:p>
            <a:pPr marL="342900"/>
            <a:endParaRPr lang="en-US" dirty="0"/>
          </a:p>
          <a:p>
            <a:pPr marL="342900"/>
            <a:endParaRPr lang="en-US" dirty="0"/>
          </a:p>
          <a:p>
            <a:pPr marL="342900"/>
            <a:endParaRPr lang="en-US" dirty="0"/>
          </a:p>
          <a:p>
            <a:pPr marL="342900"/>
            <a:r>
              <a:rPr lang="en-US" dirty="0"/>
              <a:t>Therefore, it is recommended to pay attention to all compiler warnings.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4">
            <a:extLst>
              <a:ext uri="{FF2B5EF4-FFF2-40B4-BE49-F238E27FC236}">
                <a16:creationId xmlns:a16="http://schemas.microsoft.com/office/drawing/2014/main" id="{0BAACBA2-482F-4E05-AC53-2878BB867D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325" y="4051365"/>
            <a:ext cx="48958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903BB84-7B31-461C-9A3B-F79E36EFC1FA}"/>
              </a:ext>
            </a:extLst>
          </p:cNvPr>
          <p:cNvPicPr>
            <a:picLocks noChangeAspect="1"/>
          </p:cNvPicPr>
          <p:nvPr/>
        </p:nvPicPr>
        <p:blipFill>
          <a:blip r:embed="rId8"/>
          <a:stretch>
            <a:fillRect/>
          </a:stretch>
        </p:blipFill>
        <p:spPr>
          <a:xfrm>
            <a:off x="6096000" y="1965490"/>
            <a:ext cx="5759279" cy="2927020"/>
          </a:xfrm>
          <a:prstGeom prst="rect">
            <a:avLst/>
          </a:prstGeom>
        </p:spPr>
      </p:pic>
      <p:pic>
        <p:nvPicPr>
          <p:cNvPr id="8" name="Audio 7">
            <a:hlinkClick r:id="" action="ppaction://media"/>
            <a:extLst>
              <a:ext uri="{FF2B5EF4-FFF2-40B4-BE49-F238E27FC236}">
                <a16:creationId xmlns:a16="http://schemas.microsoft.com/office/drawing/2014/main" id="{606F2B95-8942-E5C6-4CE0-CE4D06ECA84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882224983"/>
      </p:ext>
    </p:extLst>
  </p:cSld>
  <p:clrMapOvr>
    <a:masterClrMapping/>
  </p:clrMapOvr>
  <mc:AlternateContent xmlns:mc="http://schemas.openxmlformats.org/markup-compatibility/2006">
    <mc:Choice xmlns:p14="http://schemas.microsoft.com/office/powerpoint/2010/main" Requires="p14">
      <p:transition spd="slow" p14:dur="2000" advTm="24273"/>
    </mc:Choice>
    <mc:Fallback>
      <p:transition spd="slow" advTm="24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360075" y="5186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No dangling pointers</a:t>
            </a:r>
            <a:endParaRPr dirty="0"/>
          </a:p>
        </p:txBody>
      </p:sp>
      <p:sp>
        <p:nvSpPr>
          <p:cNvPr id="196" name="Google Shape;196;g9504e29505_0_0"/>
          <p:cNvSpPr txBox="1">
            <a:spLocks noGrp="1"/>
          </p:cNvSpPr>
          <p:nvPr>
            <p:ph type="body" idx="1"/>
          </p:nvPr>
        </p:nvSpPr>
        <p:spPr>
          <a:xfrm>
            <a:off x="289905" y="2635503"/>
            <a:ext cx="5308448" cy="1514389"/>
          </a:xfrm>
          <a:prstGeom prst="rect">
            <a:avLst/>
          </a:prstGeom>
          <a:noFill/>
          <a:ln>
            <a:noFill/>
          </a:ln>
        </p:spPr>
        <p:txBody>
          <a:bodyPr spcFirstLastPara="1" wrap="square" lIns="91425" tIns="45700" rIns="91425" bIns="45700" anchor="t" anchorCtr="0">
            <a:noAutofit/>
          </a:bodyPr>
          <a:lstStyle/>
          <a:p>
            <a:pPr marL="342900"/>
            <a:r>
              <a:rPr lang="en-US" dirty="0"/>
              <a:t>It is recommended that the pointers be set to NULL following deletion.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FC4B610-4842-4425-B63B-CCCFEC3FBDE2}"/>
              </a:ext>
            </a:extLst>
          </p:cNvPr>
          <p:cNvPicPr>
            <a:picLocks noChangeAspect="1"/>
          </p:cNvPicPr>
          <p:nvPr/>
        </p:nvPicPr>
        <p:blipFill>
          <a:blip r:embed="rId7"/>
          <a:stretch>
            <a:fillRect/>
          </a:stretch>
        </p:blipFill>
        <p:spPr>
          <a:xfrm>
            <a:off x="6106893" y="2182837"/>
            <a:ext cx="5420481" cy="2648320"/>
          </a:xfrm>
          <a:prstGeom prst="rect">
            <a:avLst/>
          </a:prstGeom>
        </p:spPr>
      </p:pic>
      <p:pic>
        <p:nvPicPr>
          <p:cNvPr id="7" name="Audio 6">
            <a:hlinkClick r:id="" action="ppaction://media"/>
            <a:extLst>
              <a:ext uri="{FF2B5EF4-FFF2-40B4-BE49-F238E27FC236}">
                <a16:creationId xmlns:a16="http://schemas.microsoft.com/office/drawing/2014/main" id="{DE956E0E-002F-5D28-8FF7-974A390B691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103801244"/>
      </p:ext>
    </p:extLst>
  </p:cSld>
  <p:clrMapOvr>
    <a:masterClrMapping/>
  </p:clrMapOvr>
  <mc:AlternateContent xmlns:mc="http://schemas.openxmlformats.org/markup-compatibility/2006">
    <mc:Choice xmlns:p14="http://schemas.microsoft.com/office/powerpoint/2010/main" Requires="p14">
      <p:transition spd="slow" p14:dur="2000" advTm="17037"/>
    </mc:Choice>
    <mc:Fallback>
      <p:transition spd="slow" advTm="17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9D6BEA7-871C-DC89-C475-943DEBDF54B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726"/>
    </mc:Choice>
    <mc:Fallback>
      <p:transition spd="slow" advTm="19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200" b="1" dirty="0" err="1"/>
              <a:t>DevSecOps</a:t>
            </a:r>
            <a:r>
              <a:rPr lang="en-US" sz="2200" b="1" dirty="0"/>
              <a:t> pipeline: </a:t>
            </a:r>
            <a:r>
              <a:rPr lang="en-US" sz="2200" dirty="0" err="1"/>
              <a:t>DevSecOps</a:t>
            </a:r>
            <a:r>
              <a:rPr lang="en-US" sz="2200" dirty="0"/>
              <a:t> is an acronym that describes the collaboration between software engineers and IT security and operations professionals. The goal of this strategy is to make security a fundamental element of the program creation process. It helps in establishing security standards at the outset of software development and enhances those principles throughout operation. Effective software security is achieved by a combination of organizational culture, automation, and design.</a:t>
            </a:r>
          </a:p>
          <a:p>
            <a:pPr marL="685800" lvl="1" indent="-228600" algn="l" rtl="0">
              <a:lnSpc>
                <a:spcPct val="90000"/>
              </a:lnSpc>
              <a:spcBef>
                <a:spcPts val="0"/>
              </a:spcBef>
              <a:spcAft>
                <a:spcPts val="0"/>
              </a:spcAft>
              <a:buClr>
                <a:schemeClr val="lt1"/>
              </a:buClr>
              <a:buSzPts val="2000"/>
              <a:buChar char="•"/>
            </a:pPr>
            <a:r>
              <a:rPr lang="en-US" sz="2200" dirty="0"/>
              <a:t>During development, tools like the compiler and the debugger are utilized frequently. It's useful since they provide as early indications of possible weak spots.</a:t>
            </a:r>
          </a:p>
          <a:p>
            <a:pPr marL="685800" lvl="1" indent="-228600" algn="l" rtl="0">
              <a:lnSpc>
                <a:spcPct val="90000"/>
              </a:lnSpc>
              <a:spcBef>
                <a:spcPts val="0"/>
              </a:spcBef>
              <a:spcAft>
                <a:spcPts val="0"/>
              </a:spcAft>
              <a:buClr>
                <a:schemeClr val="lt1"/>
              </a:buClr>
              <a:buSzPts val="2000"/>
              <a:buChar char="•"/>
            </a:pPr>
            <a:r>
              <a:rPr lang="en-US" sz="2200" dirty="0"/>
              <a:t>Testing is an example of a tool that can be used both during and after development to find bugs and security flaws.</a:t>
            </a:r>
            <a:endParaRPr sz="22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539D0F9-E9C1-BEEF-6510-32BE2206F9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32"/>
    </mc:Choice>
    <mc:Fallback>
      <p:transition spd="slow" advTm="28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spcBef>
                <a:spcPts val="0"/>
              </a:spcBef>
              <a:buSzPts val="2000"/>
              <a:buFont typeface="+mj-lt"/>
              <a:buAutoNum type="arabicPeriod"/>
            </a:pPr>
            <a:r>
              <a:rPr lang="en-US" sz="2000" dirty="0"/>
              <a:t>Up to a certain point, we can build a system completely risk-free. A viable benefit-to-cost ratio cannot be achieved after it has been exceeded.</a:t>
            </a:r>
          </a:p>
          <a:p>
            <a:pPr lvl="0" indent="-457200">
              <a:spcBef>
                <a:spcPts val="0"/>
              </a:spcBef>
              <a:buSzPts val="2000"/>
              <a:buFont typeface="+mj-lt"/>
              <a:buAutoNum type="arabicPeriod"/>
            </a:pPr>
            <a:r>
              <a:rPr lang="en-US" sz="2000" dirty="0"/>
              <a:t>Risks are always there in every system or piece of software, but they may be reduced with the right approach.</a:t>
            </a:r>
          </a:p>
          <a:p>
            <a:pPr lvl="0" indent="-457200">
              <a:spcBef>
                <a:spcPts val="0"/>
              </a:spcBef>
              <a:buSzPts val="2000"/>
              <a:buFont typeface="+mj-lt"/>
              <a:buAutoNum type="arabicPeriod"/>
            </a:pPr>
            <a:r>
              <a:rPr lang="en-US" sz="2000" dirty="0"/>
              <a:t>As prevention is always preferable to treatment, it is crucial for systems, particularly online systems like websites, to undergo risk analysis and elimination as soon as possible.</a:t>
            </a:r>
          </a:p>
          <a:p>
            <a:pPr lvl="0" indent="-457200">
              <a:spcBef>
                <a:spcPts val="0"/>
              </a:spcBef>
              <a:buSzPts val="2000"/>
              <a:buFont typeface="+mj-lt"/>
              <a:buAutoNum type="arabicPeriod"/>
            </a:pPr>
            <a:r>
              <a:rPr lang="en-US" sz="2000" dirty="0"/>
              <a:t>The operational phase also requires stringent inspections.</a:t>
            </a:r>
          </a:p>
          <a:p>
            <a:pPr lvl="0" indent="-457200">
              <a:spcBef>
                <a:spcPts val="0"/>
              </a:spcBef>
              <a:buSzPts val="2000"/>
              <a:buFont typeface="+mj-lt"/>
              <a:buAutoNum type="arabicPeriod"/>
            </a:pPr>
            <a:r>
              <a:rPr lang="en-US" sz="2000" dirty="0"/>
              <a:t>Therefore, the best way to ensure the safety of a system is to combine </a:t>
            </a:r>
            <a:r>
              <a:rPr lang="en-US" sz="2000" dirty="0" err="1"/>
              <a:t>DevSecOps</a:t>
            </a:r>
            <a:r>
              <a:rPr lang="en-US" sz="2000" dirty="0"/>
              <a:t> with a defense in depth strategy.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F6D828B-2C54-72B0-1ADA-3D3F86BFFA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546"/>
    </mc:Choice>
    <mc:Fallback>
      <p:transition spd="slow" advTm="33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723900" y="2400300"/>
            <a:ext cx="10744200" cy="4018001"/>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200" dirty="0"/>
              <a:t>There may be difficulties involved in conveying security principles to the developer.</a:t>
            </a:r>
          </a:p>
          <a:p>
            <a:pPr marL="1143000" lvl="2" indent="-228600" algn="l" rtl="0">
              <a:lnSpc>
                <a:spcPct val="90000"/>
              </a:lnSpc>
              <a:spcBef>
                <a:spcPts val="0"/>
              </a:spcBef>
              <a:spcAft>
                <a:spcPts val="0"/>
              </a:spcAft>
              <a:buClr>
                <a:schemeClr val="lt1"/>
              </a:buClr>
              <a:buSzPts val="1800"/>
              <a:buChar char="•"/>
            </a:pPr>
            <a:r>
              <a:rPr lang="en-US" sz="2200" dirty="0"/>
              <a:t>When considering the process of developing software, security should not be viewed as an additional task but rather as an essential component of the process.</a:t>
            </a:r>
          </a:p>
          <a:p>
            <a:pPr marL="1143000" lvl="2" indent="-228600" algn="l" rtl="0">
              <a:lnSpc>
                <a:spcPct val="90000"/>
              </a:lnSpc>
              <a:spcBef>
                <a:spcPts val="0"/>
              </a:spcBef>
              <a:spcAft>
                <a:spcPts val="0"/>
              </a:spcAft>
              <a:buClr>
                <a:schemeClr val="lt1"/>
              </a:buClr>
              <a:buSzPts val="1800"/>
              <a:buChar char="•"/>
            </a:pPr>
            <a:r>
              <a:rPr lang="en-US" sz="2200" dirty="0"/>
              <a:t>When it comes to the development cycle, simple strategies that are still effective and can be implemented on a day-to-day basis can be much more powerful than occasional expert analysis.</a:t>
            </a:r>
            <a:endParaRPr sz="2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A4557D3-1CD7-4378-EC30-DA9985CE9E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65"/>
    </mc:Choice>
    <mc:Fallback>
      <p:transition spd="slow" advTm="23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As a result, the previously discussed rules place an emphasis on combining the concepts of security with the development cycle.</a:t>
            </a:r>
          </a:p>
          <a:p>
            <a:pPr marL="228600" lvl="0" indent="-228600" algn="l" rtl="0">
              <a:lnSpc>
                <a:spcPct val="90000"/>
              </a:lnSpc>
              <a:spcBef>
                <a:spcPts val="0"/>
              </a:spcBef>
              <a:spcAft>
                <a:spcPts val="0"/>
              </a:spcAft>
              <a:buClr>
                <a:schemeClr val="lt1"/>
              </a:buClr>
              <a:buSzPts val="2200"/>
              <a:buChar char="•"/>
            </a:pPr>
            <a:r>
              <a:rPr lang="en-US" dirty="0"/>
              <a:t>The coding standards will significantly improve software safety.</a:t>
            </a:r>
          </a:p>
          <a:p>
            <a:pPr marL="228600" lvl="0" indent="-228600" algn="l" rtl="0">
              <a:lnSpc>
                <a:spcPct val="90000"/>
              </a:lnSpc>
              <a:spcBef>
                <a:spcPts val="0"/>
              </a:spcBef>
              <a:spcAft>
                <a:spcPts val="0"/>
              </a:spcAft>
              <a:buClr>
                <a:schemeClr val="lt1"/>
              </a:buClr>
              <a:buSzPts val="2200"/>
              <a:buChar char="•"/>
            </a:pPr>
            <a:r>
              <a:rPr lang="en-US" dirty="0"/>
              <a:t>Furthermore, a company's software development culture may undergo significant changes as a result of implementing a defense in depth strategy, which may ultimately result in better secure software.</a:t>
            </a:r>
          </a:p>
          <a:p>
            <a:pPr marL="228600" lvl="0" indent="-228600" algn="l" rtl="0">
              <a:lnSpc>
                <a:spcPct val="90000"/>
              </a:lnSpc>
              <a:spcBef>
                <a:spcPts val="0"/>
              </a:spcBef>
              <a:spcAft>
                <a:spcPts val="0"/>
              </a:spcAft>
              <a:buClr>
                <a:schemeClr val="lt1"/>
              </a:buClr>
              <a:buSzPts val="2200"/>
              <a:buChar char="•"/>
            </a:pPr>
            <a:r>
              <a:rPr lang="en-US" dirty="0"/>
              <a:t>Additionally, we have established a zero-trust approach for all communications, which ensures the utmost security by encrypting data at all times. </a:t>
            </a:r>
          </a:p>
          <a:p>
            <a:pPr marL="228600" lvl="0" indent="-228600" algn="l" rtl="0">
              <a:lnSpc>
                <a:spcPct val="90000"/>
              </a:lnSpc>
              <a:spcBef>
                <a:spcPts val="0"/>
              </a:spcBef>
              <a:spcAft>
                <a:spcPts val="0"/>
              </a:spcAft>
              <a:buClr>
                <a:schemeClr val="lt1"/>
              </a:buClr>
              <a:buSzPts val="2200"/>
              <a:buChar char="•"/>
            </a:pPr>
            <a:r>
              <a:rPr lang="en-US" dirty="0"/>
              <a:t>The triple-A architecture is also useful for detecting data breaches.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36993C9-0AB2-926C-17A5-7CAB75707C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84"/>
    </mc:Choice>
    <mc:Fallback>
      <p:transition spd="slow" advTm="27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C++ coding standards: 101 Rules, guidelines, and best practices</a:t>
            </a:r>
            <a:r>
              <a:rPr lang="en-US" dirty="0">
                <a:effectLst/>
              </a:rPr>
              <a:t>. µOS++ </a:t>
            </a:r>
            <a:r>
              <a:rPr lang="en-US" dirty="0" err="1">
                <a:effectLst/>
              </a:rPr>
              <a:t>IIIe</a:t>
            </a:r>
            <a:r>
              <a:rPr lang="en-US" dirty="0">
                <a:effectLst/>
              </a:rPr>
              <a:t>. (2018, March 26). Retrieved December 10, 2022, from https://micro-os-plus.github.io/develop/sutter-101/ </a:t>
            </a:r>
          </a:p>
          <a:p>
            <a:r>
              <a:rPr lang="en-US" dirty="0" err="1">
                <a:effectLst/>
              </a:rPr>
              <a:t>Kirsh</a:t>
            </a:r>
            <a:r>
              <a:rPr lang="en-US" dirty="0">
                <a:effectLst/>
              </a:rPr>
              <a:t>, A. (2022, August 16). </a:t>
            </a:r>
            <a:r>
              <a:rPr lang="en-US" i="1" dirty="0">
                <a:effectLst/>
              </a:rPr>
              <a:t>Top 10 secure C++ coding practices</a:t>
            </a:r>
            <a:r>
              <a:rPr lang="en-US" dirty="0">
                <a:effectLst/>
              </a:rPr>
              <a:t>. </a:t>
            </a:r>
            <a:r>
              <a:rPr lang="en-US" dirty="0" err="1">
                <a:effectLst/>
              </a:rPr>
              <a:t>Incredibuild</a:t>
            </a:r>
            <a:r>
              <a:rPr lang="en-US" dirty="0">
                <a:effectLst/>
              </a:rPr>
              <a:t>. Retrieved December 10, 2022, from https://www.incredibuild.com/blog/top-10-secure-c-coding-practices </a:t>
            </a: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EBE2549-6599-652E-A345-9462680519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81"/>
    </mc:Choice>
    <mc:Fallback>
      <p:transition spd="slow" advTm="17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4958424" cy="4024125"/>
          </a:xfrm>
          <a:prstGeom prst="rect">
            <a:avLst/>
          </a:prstGeom>
          <a:noFill/>
          <a:ln>
            <a:noFill/>
          </a:ln>
        </p:spPr>
        <p:txBody>
          <a:bodyPr spcFirstLastPara="1" wrap="square" lIns="91425" tIns="45700" rIns="91425" bIns="45700" anchor="t" anchorCtr="0">
            <a:normAutofit fontScale="92500" lnSpcReduction="10000"/>
          </a:bodyPr>
          <a:lstStyle/>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Defense in Depth (DID) implements safeguards to protect each and every layer of an organization.</a:t>
            </a: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In order to construct a layered security protocol, it is necessary to adhere to stringent procedures at all levels, from high-level planning to low-level code and even hardware.</a:t>
            </a: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When one layer is breached, the others will provide protection.</a:t>
            </a: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The cyber security industry uses it as a benchmark for excellence.</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852159" y="2296431"/>
            <a:ext cx="5910581" cy="332712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ED583560-D3C8-39E0-7B28-985C32EB9A9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588"/>
    </mc:Choice>
    <mc:Fallback>
      <p:transition spd="slow" advTm="37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552450" y="1581150"/>
            <a:ext cx="4248150" cy="4512477"/>
          </a:xfrm>
          <a:prstGeom prst="rect">
            <a:avLst/>
          </a:prstGeom>
          <a:noFill/>
          <a:ln>
            <a:noFill/>
          </a:ln>
        </p:spPr>
        <p:txBody>
          <a:bodyPr spcFirstLastPara="1" wrap="square" lIns="91425" tIns="45700" rIns="91425" bIns="45700" anchor="t" anchorCtr="0">
            <a:normAutofit fontScale="85000" lnSpcReduction="20000"/>
          </a:bodyPr>
          <a:lstStyle/>
          <a:p>
            <a:pPr marL="685800" lvl="0" indent="-457200" algn="l" rtl="0">
              <a:lnSpc>
                <a:spcPct val="107916"/>
              </a:lnSpc>
              <a:spcBef>
                <a:spcPts val="0"/>
              </a:spcBef>
              <a:spcAft>
                <a:spcPts val="0"/>
              </a:spcAft>
              <a:buSzPts val="1800"/>
              <a:buFont typeface="+mj-lt"/>
              <a:buAutoNum type="arabicPeriod"/>
            </a:pPr>
            <a:r>
              <a:rPr lang="en-US" sz="2000" dirty="0">
                <a:solidFill>
                  <a:srgbClr val="FFFFFF"/>
                </a:solidFill>
              </a:rPr>
              <a:t>Threat Matrix Displays the potential danger in a graphical format</a:t>
            </a:r>
          </a:p>
          <a:p>
            <a:pPr marL="685800" lvl="0" indent="-457200" algn="l" rtl="0">
              <a:lnSpc>
                <a:spcPct val="107916"/>
              </a:lnSpc>
              <a:spcBef>
                <a:spcPts val="0"/>
              </a:spcBef>
              <a:spcAft>
                <a:spcPts val="0"/>
              </a:spcAft>
              <a:buSzPts val="1800"/>
              <a:buFont typeface="+mj-lt"/>
              <a:buAutoNum type="arabicPeriod"/>
            </a:pPr>
            <a:r>
              <a:rPr lang="en-US" sz="2000" dirty="0">
                <a:solidFill>
                  <a:srgbClr val="FFFFFF"/>
                </a:solidFill>
              </a:rPr>
              <a:t>The potential damage of a danger is quantified by its severity.</a:t>
            </a:r>
          </a:p>
          <a:p>
            <a:pPr marL="685800" lvl="0" indent="-457200" algn="l" rtl="0">
              <a:lnSpc>
                <a:spcPct val="107916"/>
              </a:lnSpc>
              <a:spcBef>
                <a:spcPts val="0"/>
              </a:spcBef>
              <a:spcAft>
                <a:spcPts val="0"/>
              </a:spcAft>
              <a:buSzPts val="1800"/>
              <a:buFont typeface="+mj-lt"/>
              <a:buAutoNum type="arabicPeriod"/>
            </a:pPr>
            <a:r>
              <a:rPr lang="en-US" sz="2000" dirty="0">
                <a:solidFill>
                  <a:srgbClr val="FFFFFF"/>
                </a:solidFill>
              </a:rPr>
              <a:t>Likelihood is a statistical tool for gauging the likelihood of an event.</a:t>
            </a:r>
          </a:p>
          <a:p>
            <a:pPr marL="685800" lvl="0" indent="-457200" algn="l" rtl="0">
              <a:lnSpc>
                <a:spcPct val="107916"/>
              </a:lnSpc>
              <a:spcBef>
                <a:spcPts val="0"/>
              </a:spcBef>
              <a:spcAft>
                <a:spcPts val="0"/>
              </a:spcAft>
              <a:buSzPts val="1800"/>
              <a:buFont typeface="+mj-lt"/>
              <a:buAutoNum type="arabicPeriod"/>
            </a:pPr>
            <a:r>
              <a:rPr lang="en-US" sz="2000" dirty="0">
                <a:solidFill>
                  <a:srgbClr val="FFFFFF"/>
                </a:solidFill>
              </a:rPr>
              <a:t>Threats with high probability and severity are particularly destructive and coding standards to avoid it have high importance</a:t>
            </a:r>
          </a:p>
          <a:p>
            <a:pPr marL="685800" lvl="0" indent="-457200" algn="l" rtl="0">
              <a:lnSpc>
                <a:spcPct val="107916"/>
              </a:lnSpc>
              <a:spcBef>
                <a:spcPts val="0"/>
              </a:spcBef>
              <a:spcAft>
                <a:spcPts val="0"/>
              </a:spcAft>
              <a:buSzPts val="1800"/>
              <a:buFont typeface="+mj-lt"/>
              <a:buAutoNum type="arabicPeriod"/>
            </a:pPr>
            <a:r>
              <a:rPr lang="en-US" sz="2000" dirty="0">
                <a:solidFill>
                  <a:srgbClr val="FFFFFF"/>
                </a:solidFill>
              </a:rPr>
              <a:t>Other considerations to consider include the cost and amount of difficulty to adopt the coding standard.</a:t>
            </a:r>
            <a:endParaRPr dirty="0"/>
          </a:p>
        </p:txBody>
      </p:sp>
      <p:graphicFrame>
        <p:nvGraphicFramePr>
          <p:cNvPr id="161" name="Google Shape;161;p4" descr="Alt text required"/>
          <p:cNvGraphicFramePr/>
          <p:nvPr>
            <p:extLst>
              <p:ext uri="{D42A27DB-BD31-4B8C-83A1-F6EECF244321}">
                <p14:modId xmlns:p14="http://schemas.microsoft.com/office/powerpoint/2010/main" val="3356394889"/>
              </p:ext>
            </p:extLst>
          </p:nvPr>
        </p:nvGraphicFramePr>
        <p:xfrm>
          <a:off x="5055490" y="1920194"/>
          <a:ext cx="6915185" cy="3657540"/>
        </p:xfrm>
        <a:graphic>
          <a:graphicData uri="http://schemas.openxmlformats.org/drawingml/2006/table">
            <a:tbl>
              <a:tblPr firstRow="1" firstCol="1">
                <a:noFill/>
                <a:tableStyleId>{802198C4-3087-4945-87E3-76CBB3509B7E}</a:tableStyleId>
              </a:tblPr>
              <a:tblGrid>
                <a:gridCol w="3557158">
                  <a:extLst>
                    <a:ext uri="{9D8B030D-6E8A-4147-A177-3AD203B41FA5}">
                      <a16:colId xmlns:a16="http://schemas.microsoft.com/office/drawing/2014/main" val="20000"/>
                    </a:ext>
                  </a:extLst>
                </a:gridCol>
                <a:gridCol w="3358027">
                  <a:extLst>
                    <a:ext uri="{9D8B030D-6E8A-4147-A177-3AD203B41FA5}">
                      <a16:colId xmlns:a16="http://schemas.microsoft.com/office/drawing/2014/main" val="20001"/>
                    </a:ext>
                  </a:extLst>
                </a:gridCol>
              </a:tblGrid>
              <a:tr h="1735400">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Likely and Less severe</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(Medium risk)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Likely and Severe</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(High risk)</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35400">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Unlikely and Less severe</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(Lowest risk)</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Unlikely and Severe</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solidFill>
                        </a:rPr>
                        <a:t>(Medium risk)</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318B382E-9184-68DE-D490-D7AAE66D76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34"/>
    </mc:Choice>
    <mc:Fallback>
      <p:transition spd="slow" advTm="28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Avoid vulnerabilities by checking input data.</a:t>
            </a:r>
          </a:p>
          <a:p>
            <a:pPr lvl="0" indent="-457200" algn="l" rtl="0">
              <a:lnSpc>
                <a:spcPct val="90000"/>
              </a:lnSpc>
              <a:spcBef>
                <a:spcPts val="0"/>
              </a:spcBef>
              <a:spcAft>
                <a:spcPts val="0"/>
              </a:spcAft>
              <a:buClr>
                <a:schemeClr val="lt1"/>
              </a:buClr>
              <a:buSzPts val="2200"/>
              <a:buFont typeface="+mj-lt"/>
              <a:buAutoNum type="arabicPeriod"/>
            </a:pPr>
            <a:r>
              <a:rPr lang="en-US" dirty="0"/>
              <a:t> Adhere to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Create the Plan and Architecture for Security Measures.</a:t>
            </a:r>
          </a:p>
          <a:p>
            <a:pPr lvl="0" indent="-457200" algn="l" rtl="0">
              <a:lnSpc>
                <a:spcPct val="90000"/>
              </a:lnSpc>
              <a:spcBef>
                <a:spcPts val="0"/>
              </a:spcBef>
              <a:spcAft>
                <a:spcPts val="0"/>
              </a:spcAft>
              <a:buClr>
                <a:schemeClr val="lt1"/>
              </a:buClr>
              <a:buSzPts val="2200"/>
              <a:buFont typeface="+mj-lt"/>
              <a:buAutoNum type="arabicPeriod"/>
            </a:pPr>
            <a:r>
              <a:rPr lang="en-US" dirty="0"/>
              <a:t>Maintain a minimum of complexity.</a:t>
            </a:r>
          </a:p>
          <a:p>
            <a:pPr lvl="0" indent="-457200" algn="l" rtl="0">
              <a:lnSpc>
                <a:spcPct val="90000"/>
              </a:lnSpc>
              <a:spcBef>
                <a:spcPts val="0"/>
              </a:spcBef>
              <a:spcAft>
                <a:spcPts val="0"/>
              </a:spcAft>
              <a:buClr>
                <a:schemeClr val="lt1"/>
              </a:buClr>
              <a:buSzPts val="2200"/>
              <a:buFont typeface="+mj-lt"/>
              <a:buAutoNum type="arabicPeriod"/>
            </a:pPr>
            <a:r>
              <a:rPr lang="en-US" dirty="0"/>
              <a:t>If not explicitly allowed, the default is to reject.</a:t>
            </a:r>
          </a:p>
          <a:p>
            <a:pPr lvl="0" indent="-457200" algn="l" rtl="0">
              <a:lnSpc>
                <a:spcPct val="90000"/>
              </a:lnSpc>
              <a:spcBef>
                <a:spcPts val="0"/>
              </a:spcBef>
              <a:spcAft>
                <a:spcPts val="0"/>
              </a:spcAft>
              <a:buClr>
                <a:schemeClr val="lt1"/>
              </a:buClr>
              <a:buSzPts val="2200"/>
              <a:buFont typeface="+mj-lt"/>
              <a:buAutoNum type="arabicPeriod"/>
            </a:pPr>
            <a:r>
              <a:rPr lang="en-US" dirty="0"/>
              <a:t>Follow the rule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Clean Up Information Before Sending it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In-Depth Defensive Practicing.</a:t>
            </a:r>
          </a:p>
          <a:p>
            <a:pPr lvl="0" indent="-457200" algn="l" rtl="0">
              <a:lnSpc>
                <a:spcPct val="90000"/>
              </a:lnSpc>
              <a:spcBef>
                <a:spcPts val="0"/>
              </a:spcBef>
              <a:spcAft>
                <a:spcPts val="0"/>
              </a:spcAft>
              <a:buClr>
                <a:schemeClr val="lt1"/>
              </a:buClr>
              <a:buSzPts val="2200"/>
              <a:buFont typeface="+mj-lt"/>
              <a:buAutoNum type="arabicPeriod"/>
            </a:pPr>
            <a:r>
              <a:rPr lang="en-US" dirty="0"/>
              <a:t>Implementing Quality Assurance.</a:t>
            </a:r>
          </a:p>
          <a:p>
            <a:pPr lvl="0" indent="-457200" algn="l" rtl="0">
              <a:lnSpc>
                <a:spcPct val="90000"/>
              </a:lnSpc>
              <a:spcBef>
                <a:spcPts val="0"/>
              </a:spcBef>
              <a:spcAft>
                <a:spcPts val="0"/>
              </a:spcAft>
              <a:buClr>
                <a:schemeClr val="lt1"/>
              </a:buClr>
              <a:buSzPts val="2200"/>
              <a:buFont typeface="+mj-lt"/>
              <a:buAutoNum type="arabicPeriod"/>
            </a:pPr>
            <a:r>
              <a:rPr lang="en-US" dirty="0"/>
              <a:t> Put in place a Secure Coding Practice.</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Reference: </a:t>
            </a:r>
            <a:r>
              <a:rPr lang="en-US" dirty="0" err="1">
                <a:effectLst/>
              </a:rPr>
              <a:t>Kirsh</a:t>
            </a:r>
            <a:r>
              <a:rPr lang="en-US" dirty="0">
                <a:effectLst/>
              </a:rPr>
              <a:t>, A. (2022). </a:t>
            </a: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23E36C32-A856-D9DD-DAA3-231A975DEF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73"/>
    </mc:Choice>
    <mc:Fallback>
      <p:transition spd="slow" advTm="1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Make sure the string is null ended if it's going to be used in C-style.</a:t>
            </a:r>
          </a:p>
          <a:p>
            <a:pPr marL="228600" lvl="0" indent="-228600" algn="l" rtl="0">
              <a:lnSpc>
                <a:spcPct val="90000"/>
              </a:lnSpc>
              <a:spcBef>
                <a:spcPts val="0"/>
              </a:spcBef>
              <a:spcAft>
                <a:spcPts val="0"/>
              </a:spcAft>
              <a:buClr>
                <a:schemeClr val="lt1"/>
              </a:buClr>
              <a:buSzPts val="2000"/>
              <a:buChar char="•"/>
            </a:pPr>
            <a:r>
              <a:rPr lang="en-US" sz="2000" dirty="0"/>
              <a:t>Prevent null references and dangling pointers.</a:t>
            </a:r>
          </a:p>
          <a:p>
            <a:pPr marL="228600" lvl="0" indent="-228600" algn="l" rtl="0">
              <a:lnSpc>
                <a:spcPct val="90000"/>
              </a:lnSpc>
              <a:spcBef>
                <a:spcPts val="0"/>
              </a:spcBef>
              <a:spcAft>
                <a:spcPts val="0"/>
              </a:spcAft>
              <a:buClr>
                <a:schemeClr val="lt1"/>
              </a:buClr>
              <a:buSzPts val="2000"/>
              <a:buChar char="•"/>
            </a:pPr>
            <a:r>
              <a:rPr lang="en-US" sz="2000" dirty="0"/>
              <a:t>Neither goto statements nor any other kind of ad-hoc branching are to be used.</a:t>
            </a:r>
          </a:p>
          <a:p>
            <a:pPr marL="228600" lvl="0" indent="-228600" algn="l" rtl="0">
              <a:lnSpc>
                <a:spcPct val="90000"/>
              </a:lnSpc>
              <a:spcBef>
                <a:spcPts val="0"/>
              </a:spcBef>
              <a:spcAft>
                <a:spcPts val="0"/>
              </a:spcAft>
              <a:buClr>
                <a:schemeClr val="lt1"/>
              </a:buClr>
              <a:buSzPts val="2000"/>
              <a:buChar char="•"/>
            </a:pPr>
            <a:r>
              <a:rPr lang="en-US" sz="2000" dirty="0"/>
              <a:t>Don't reinvent the wheel; instead, rely on tried-and-true library code.</a:t>
            </a:r>
          </a:p>
          <a:p>
            <a:pPr marL="228600" lvl="0" indent="-228600" algn="l" rtl="0">
              <a:lnSpc>
                <a:spcPct val="90000"/>
              </a:lnSpc>
              <a:spcBef>
                <a:spcPts val="0"/>
              </a:spcBef>
              <a:spcAft>
                <a:spcPts val="0"/>
              </a:spcAft>
              <a:buClr>
                <a:schemeClr val="lt1"/>
              </a:buClr>
              <a:buSzPts val="2000"/>
              <a:buChar char="•"/>
            </a:pPr>
            <a:r>
              <a:rPr lang="en-US" sz="2000" dirty="0"/>
              <a:t>Validate that unsigned integers don't overflow their values.</a:t>
            </a:r>
          </a:p>
          <a:p>
            <a:pPr marL="228600" lvl="0" indent="-228600" algn="l" rtl="0">
              <a:lnSpc>
                <a:spcPct val="90000"/>
              </a:lnSpc>
              <a:spcBef>
                <a:spcPts val="0"/>
              </a:spcBef>
              <a:spcAft>
                <a:spcPts val="0"/>
              </a:spcAft>
              <a:buClr>
                <a:schemeClr val="lt1"/>
              </a:buClr>
              <a:buSzPts val="2000"/>
              <a:buChar char="•"/>
            </a:pPr>
            <a:r>
              <a:rPr lang="en-US" sz="2000" dirty="0"/>
              <a:t>You should check the casting from float or double to integer range to make sure it's optimal.</a:t>
            </a:r>
          </a:p>
          <a:p>
            <a:pPr marL="228600" lvl="0" indent="-228600" algn="l" rtl="0">
              <a:lnSpc>
                <a:spcPct val="90000"/>
              </a:lnSpc>
              <a:spcBef>
                <a:spcPts val="0"/>
              </a:spcBef>
              <a:spcAft>
                <a:spcPts val="0"/>
              </a:spcAft>
              <a:buClr>
                <a:schemeClr val="lt1"/>
              </a:buClr>
              <a:buSzPts val="2000"/>
              <a:buChar char="•"/>
            </a:pPr>
            <a:r>
              <a:rPr lang="en-US" sz="2000" dirty="0"/>
              <a:t>In other words, float is not a valid counter variable.</a:t>
            </a:r>
          </a:p>
          <a:p>
            <a:pPr marL="228600" lvl="0" indent="-228600" algn="l" rtl="0">
              <a:lnSpc>
                <a:spcPct val="90000"/>
              </a:lnSpc>
              <a:spcBef>
                <a:spcPts val="0"/>
              </a:spcBef>
              <a:spcAft>
                <a:spcPts val="0"/>
              </a:spcAft>
              <a:buClr>
                <a:schemeClr val="lt1"/>
              </a:buClr>
              <a:buSzPts val="2000"/>
              <a:buChar char="•"/>
            </a:pPr>
            <a:r>
              <a:rPr lang="en-US" sz="2000" dirty="0"/>
              <a:t>Utilize garbage collected solutions, such as Bohme, for your next large C++ project's complexity. </a:t>
            </a:r>
          </a:p>
          <a:p>
            <a:pPr marL="228600" lvl="0" indent="-228600" algn="l" rtl="0">
              <a:lnSpc>
                <a:spcPct val="90000"/>
              </a:lnSpc>
              <a:spcBef>
                <a:spcPts val="0"/>
              </a:spcBef>
              <a:spcAft>
                <a:spcPts val="0"/>
              </a:spcAft>
              <a:buClr>
                <a:schemeClr val="lt1"/>
              </a:buClr>
              <a:buSzPts val="2000"/>
              <a:buChar char="•"/>
            </a:pPr>
            <a:r>
              <a:rPr lang="en-US" sz="2000" dirty="0"/>
              <a:t>Make advantage of exceptions rather than a hard stop when mistakes arise.</a:t>
            </a:r>
          </a:p>
          <a:p>
            <a:pPr marL="228600" lvl="0" indent="-228600" algn="l" rtl="0">
              <a:lnSpc>
                <a:spcPct val="90000"/>
              </a:lnSpc>
              <a:spcBef>
                <a:spcPts val="0"/>
              </a:spcBef>
              <a:spcAft>
                <a:spcPts val="0"/>
              </a:spcAft>
              <a:buClr>
                <a:schemeClr val="lt1"/>
              </a:buClr>
              <a:buSzPts val="2000"/>
              <a:buChar char="•"/>
            </a:pPr>
            <a:r>
              <a:rPr lang="en-US" sz="2000" dirty="0"/>
              <a:t>Never call a virtual function in a constructor or destructor.</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AA374367-C61C-70BD-4CEF-5DDBBB5893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380"/>
    </mc:Choice>
    <mc:Fallback>
      <p:transition spd="slow" advTm="20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b="1" dirty="0"/>
              <a:t>Encryption at Flight: </a:t>
            </a:r>
            <a:r>
              <a:rPr lang="en-US" dirty="0"/>
              <a:t>It is referred to as "encryption at flight" if data is encrypted during transmission. Due to the increased probability of data encryption during transmission, practically all modern communications are encrypted in flight.</a:t>
            </a:r>
          </a:p>
          <a:p>
            <a:pPr marL="228600" lvl="0" indent="-228600" algn="l" rtl="0">
              <a:lnSpc>
                <a:spcPct val="90000"/>
              </a:lnSpc>
              <a:spcBef>
                <a:spcPts val="0"/>
              </a:spcBef>
              <a:spcAft>
                <a:spcPts val="0"/>
              </a:spcAft>
              <a:buClr>
                <a:schemeClr val="lt1"/>
              </a:buClr>
              <a:buSzPts val="2000"/>
              <a:buChar char="•"/>
            </a:pPr>
            <a:r>
              <a:rPr lang="en-US" b="1" dirty="0"/>
              <a:t>Encryption at Rest: The</a:t>
            </a:r>
            <a:r>
              <a:rPr lang="en-US" dirty="0"/>
              <a:t> term "data at rest" is often used to refer to information that is currently stored on a disk. Data leakage may be avoided even if an attacker has access to the disk but has no decryption key if the data is encrypted while at rest. Data center administrators can keep sensitive information secure even while handling storage drives thanks to this.</a:t>
            </a:r>
          </a:p>
          <a:p>
            <a:pPr marL="228600" lvl="0" indent="-228600" algn="l" rtl="0">
              <a:lnSpc>
                <a:spcPct val="90000"/>
              </a:lnSpc>
              <a:spcBef>
                <a:spcPts val="0"/>
              </a:spcBef>
              <a:spcAft>
                <a:spcPts val="0"/>
              </a:spcAft>
              <a:buClr>
                <a:schemeClr val="lt1"/>
              </a:buClr>
              <a:buSzPts val="2000"/>
              <a:buChar char="•"/>
            </a:pPr>
            <a:r>
              <a:rPr lang="en-US" b="1" dirty="0"/>
              <a:t>Encryption in Use: </a:t>
            </a:r>
            <a:r>
              <a:rPr lang="en-US" dirty="0"/>
              <a:t>The information stored on the disk must be visible to the user at all times. Key storage and other sensitive information must be kept encrypted and safe at all times.</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9A50E8E5-8022-893D-18B2-8B0A67F1F2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311"/>
    </mc:Choice>
    <mc:Fallback>
      <p:transition spd="slow" advTm="91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Through its three distinct levels, it ensures that network resources be used safely:</a:t>
            </a:r>
          </a:p>
          <a:p>
            <a:pPr lvl="0" indent="-457200" algn="l" rtl="0">
              <a:lnSpc>
                <a:spcPct val="90000"/>
              </a:lnSpc>
              <a:spcBef>
                <a:spcPts val="0"/>
              </a:spcBef>
              <a:spcAft>
                <a:spcPts val="0"/>
              </a:spcAft>
              <a:buClr>
                <a:schemeClr val="lt1"/>
              </a:buClr>
              <a:buSzPts val="2400"/>
              <a:buAutoNum type="arabicPeriod"/>
            </a:pPr>
            <a:r>
              <a:rPr lang="en-US" sz="2400" dirty="0"/>
              <a:t>Authentication: Authentication is the process of verifying the identity of a person by using some kind of secret information known only to that user (often a username and password). To get access to a system, authentication must first be performed. Any user who fails the authentication process will be denied access.</a:t>
            </a:r>
          </a:p>
          <a:p>
            <a:pPr lvl="0" indent="-457200" algn="l" rtl="0">
              <a:lnSpc>
                <a:spcPct val="90000"/>
              </a:lnSpc>
              <a:spcBef>
                <a:spcPts val="0"/>
              </a:spcBef>
              <a:spcAft>
                <a:spcPts val="0"/>
              </a:spcAft>
              <a:buClr>
                <a:schemeClr val="lt1"/>
              </a:buClr>
              <a:buSzPts val="2400"/>
              <a:buAutoNum type="arabicPeriod"/>
            </a:pPr>
            <a:r>
              <a:rPr lang="en-US" sz="2400" dirty="0"/>
              <a:t>Authorization: Authorization establishes the limits of a user's privileges inside a system. Admins, by way of illustration, will have more privileges than regular members.</a:t>
            </a:r>
          </a:p>
          <a:p>
            <a:pPr lvl="0" indent="-457200" algn="l" rtl="0">
              <a:lnSpc>
                <a:spcPct val="90000"/>
              </a:lnSpc>
              <a:spcBef>
                <a:spcPts val="0"/>
              </a:spcBef>
              <a:spcAft>
                <a:spcPts val="0"/>
              </a:spcAft>
              <a:buClr>
                <a:schemeClr val="lt1"/>
              </a:buClr>
              <a:buSzPts val="2400"/>
              <a:buAutoNum type="arabicPeriod"/>
            </a:pPr>
            <a:r>
              <a:rPr lang="en-US" sz="2400" dirty="0"/>
              <a:t>Accounting: Accounting involves keeping track of the user's actions so that they may be used as evidence in court. Additionally, it may be used in the detection of break-in attempts.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B406E074-682A-4FE3-5EE1-76B1D907FA9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626"/>
    </mc:Choice>
    <mc:Fallback>
      <p:transition spd="slow" advTm="52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Flat Loops</a:t>
            </a:r>
            <a:endParaRPr dirty="0"/>
          </a:p>
        </p:txBody>
      </p:sp>
      <p:sp>
        <p:nvSpPr>
          <p:cNvPr id="196" name="Google Shape;196;g9504e29505_0_0"/>
          <p:cNvSpPr txBox="1">
            <a:spLocks noGrp="1"/>
          </p:cNvSpPr>
          <p:nvPr>
            <p:ph type="body" idx="1"/>
          </p:nvPr>
        </p:nvSpPr>
        <p:spPr>
          <a:xfrm>
            <a:off x="221325" y="1114512"/>
            <a:ext cx="4624995" cy="4640558"/>
          </a:xfrm>
          <a:prstGeom prst="rect">
            <a:avLst/>
          </a:prstGeom>
          <a:noFill/>
          <a:ln>
            <a:noFill/>
          </a:ln>
        </p:spPr>
        <p:txBody>
          <a:bodyPr spcFirstLastPara="1" wrap="square" lIns="91425" tIns="45700" rIns="91425" bIns="45700" anchor="t" anchorCtr="0">
            <a:noAutofit/>
          </a:bodyPr>
          <a:lstStyle/>
          <a:p>
            <a:pPr marL="342900"/>
            <a:r>
              <a:rPr lang="en-US" dirty="0"/>
              <a:t>Calculating the accuracy error introduced by floating points is the focus of this program. This is why there are counterarguments against their use.</a:t>
            </a:r>
          </a:p>
          <a:p>
            <a:pPr marL="342900"/>
            <a:r>
              <a:rPr lang="en-US" dirty="0"/>
              <a:t>Maximum was attained for the integer counter variable, whereas 1.67772e+007 was the highest value for the float counter. Due to rounding errors, adding 1 to 1.67772e+007 does not make it bigger.</a:t>
            </a:r>
          </a:p>
          <a:p>
            <a:pPr marL="342900"/>
            <a:r>
              <a:rPr lang="en-US" dirty="0"/>
              <a:t>The compiler did not flag this, but it needs fixing.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0DE2387-D777-4FCA-A75C-D414D7979A5E}"/>
              </a:ext>
            </a:extLst>
          </p:cNvPr>
          <p:cNvPicPr>
            <a:picLocks noChangeAspect="1"/>
          </p:cNvPicPr>
          <p:nvPr/>
        </p:nvPicPr>
        <p:blipFill>
          <a:blip r:embed="rId7"/>
          <a:stretch>
            <a:fillRect/>
          </a:stretch>
        </p:blipFill>
        <p:spPr>
          <a:xfrm>
            <a:off x="5389377" y="1652812"/>
            <a:ext cx="6314943" cy="4506819"/>
          </a:xfrm>
          <a:prstGeom prst="rect">
            <a:avLst/>
          </a:prstGeom>
        </p:spPr>
      </p:pic>
      <p:pic>
        <p:nvPicPr>
          <p:cNvPr id="8" name="Audio 7">
            <a:hlinkClick r:id="" action="ppaction://media"/>
            <a:extLst>
              <a:ext uri="{FF2B5EF4-FFF2-40B4-BE49-F238E27FC236}">
                <a16:creationId xmlns:a16="http://schemas.microsoft.com/office/drawing/2014/main" id="{6C98C18E-E4D0-4CB8-DC2A-8879AE31487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71"/>
    </mc:Choice>
    <mc:Fallback>
      <p:transition spd="slow" advTm="24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360075" y="5186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Non Null Terminated Strings</a:t>
            </a:r>
            <a:endParaRPr dirty="0"/>
          </a:p>
        </p:txBody>
      </p:sp>
      <p:sp>
        <p:nvSpPr>
          <p:cNvPr id="196" name="Google Shape;196;g9504e29505_0_0"/>
          <p:cNvSpPr txBox="1">
            <a:spLocks noGrp="1"/>
          </p:cNvSpPr>
          <p:nvPr>
            <p:ph type="body" idx="1"/>
          </p:nvPr>
        </p:nvSpPr>
        <p:spPr>
          <a:xfrm>
            <a:off x="221325" y="1114511"/>
            <a:ext cx="5308448" cy="5475239"/>
          </a:xfrm>
          <a:prstGeom prst="rect">
            <a:avLst/>
          </a:prstGeom>
          <a:noFill/>
          <a:ln>
            <a:noFill/>
          </a:ln>
        </p:spPr>
        <p:txBody>
          <a:bodyPr spcFirstLastPara="1" wrap="square" lIns="91425" tIns="45700" rIns="91425" bIns="45700" anchor="t" anchorCtr="0">
            <a:noAutofit/>
          </a:bodyPr>
          <a:lstStyle/>
          <a:p>
            <a:pPr marL="342900"/>
            <a:r>
              <a:rPr lang="en-US" dirty="0"/>
              <a:t>The following code produces the result:</a:t>
            </a:r>
          </a:p>
          <a:p>
            <a:pPr marL="342900"/>
            <a:r>
              <a:rPr lang="en-US" i="1" dirty="0"/>
              <a:t>Hello1</a:t>
            </a:r>
            <a:r>
              <a:rPr lang="el-GR" i="1" dirty="0"/>
              <a:t>α²⌂</a:t>
            </a:r>
            <a:endParaRPr lang="en-US" dirty="0"/>
          </a:p>
          <a:p>
            <a:pPr marL="342900"/>
            <a:r>
              <a:rPr lang="en-US" dirty="0"/>
              <a:t>Something about this doesn't match our expectations at all. Since we omitted the null terminator, the </a:t>
            </a:r>
            <a:r>
              <a:rPr lang="en-US" dirty="0" err="1"/>
              <a:t>cout</a:t>
            </a:r>
            <a:r>
              <a:rPr lang="en-US" dirty="0"/>
              <a:t> function was unable to reach the end of the string. </a:t>
            </a:r>
          </a:p>
          <a:p>
            <a:pPr marL="342900"/>
            <a:r>
              <a:rPr lang="en-US" dirty="0"/>
              <a:t>The consequences of forgetting to perform a null termination are severe but easily avoidable.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C9D116B6-5B25-4311-9237-87354B6BB350}"/>
              </a:ext>
            </a:extLst>
          </p:cNvPr>
          <p:cNvPicPr>
            <a:picLocks noChangeAspect="1"/>
          </p:cNvPicPr>
          <p:nvPr/>
        </p:nvPicPr>
        <p:blipFill>
          <a:blip r:embed="rId7"/>
          <a:stretch>
            <a:fillRect/>
          </a:stretch>
        </p:blipFill>
        <p:spPr>
          <a:xfrm>
            <a:off x="5529773" y="1865828"/>
            <a:ext cx="6569677" cy="2614732"/>
          </a:xfrm>
          <a:prstGeom prst="rect">
            <a:avLst/>
          </a:prstGeom>
        </p:spPr>
      </p:pic>
      <p:pic>
        <p:nvPicPr>
          <p:cNvPr id="8" name="Audio 7">
            <a:hlinkClick r:id="" action="ppaction://media"/>
            <a:extLst>
              <a:ext uri="{FF2B5EF4-FFF2-40B4-BE49-F238E27FC236}">
                <a16:creationId xmlns:a16="http://schemas.microsoft.com/office/drawing/2014/main" id="{2F85A836-384A-31C6-D22B-4A00DC99131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884739033"/>
      </p:ext>
    </p:extLst>
  </p:cSld>
  <p:clrMapOvr>
    <a:masterClrMapping/>
  </p:clrMapOvr>
  <mc:AlternateContent xmlns:mc="http://schemas.openxmlformats.org/markup-compatibility/2006">
    <mc:Choice xmlns:p14="http://schemas.microsoft.com/office/powerpoint/2010/main" Requires="p14">
      <p:transition spd="slow" p14:dur="2000" advTm="18097"/>
    </mc:Choice>
    <mc:Fallback>
      <p:transition spd="slow" advTm="18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759</TotalTime>
  <Words>2331</Words>
  <Application>Microsoft Office PowerPoint</Application>
  <PresentationFormat>Widescreen</PresentationFormat>
  <Paragraphs>128</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Flat Loops</vt:lpstr>
      <vt:lpstr>Non Null Terminated Strings</vt:lpstr>
      <vt:lpstr>Unsigned Integer Wrapping</vt:lpstr>
      <vt:lpstr>No dangling pointers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Edmund, Steven</cp:lastModifiedBy>
  <cp:revision>21</cp:revision>
  <dcterms:created xsi:type="dcterms:W3CDTF">2020-08-19T17:59:24Z</dcterms:created>
  <dcterms:modified xsi:type="dcterms:W3CDTF">2022-12-11T12:34:50Z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